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77" r:id="rId2"/>
    <p:sldMasterId id="2147483715" r:id="rId3"/>
    <p:sldMasterId id="2147483729" r:id="rId4"/>
  </p:sldMasterIdLst>
  <p:notesMasterIdLst>
    <p:notesMasterId r:id="rId22"/>
  </p:notesMasterIdLst>
  <p:handoutMasterIdLst>
    <p:handoutMasterId r:id="rId23"/>
  </p:handoutMasterIdLst>
  <p:sldIdLst>
    <p:sldId id="413" r:id="rId5"/>
    <p:sldId id="415" r:id="rId6"/>
    <p:sldId id="416" r:id="rId7"/>
    <p:sldId id="417" r:id="rId8"/>
    <p:sldId id="418" r:id="rId9"/>
    <p:sldId id="419" r:id="rId10"/>
    <p:sldId id="420" r:id="rId11"/>
    <p:sldId id="422" r:id="rId12"/>
    <p:sldId id="421" r:id="rId13"/>
    <p:sldId id="423" r:id="rId14"/>
    <p:sldId id="424" r:id="rId15"/>
    <p:sldId id="427" r:id="rId16"/>
    <p:sldId id="425" r:id="rId17"/>
    <p:sldId id="430" r:id="rId18"/>
    <p:sldId id="429" r:id="rId19"/>
    <p:sldId id="426" r:id="rId20"/>
    <p:sldId id="428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Sans" panose="020B0602030504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339933"/>
    <a:srgbClr val="A50021"/>
    <a:srgbClr val="800000"/>
    <a:srgbClr val="CCCCFF"/>
    <a:srgbClr val="C6DEFC"/>
    <a:srgbClr val="00CC66"/>
    <a:srgbClr val="CC0000"/>
    <a:srgbClr val="67AB0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>
      <p:cViewPr varScale="1">
        <p:scale>
          <a:sx n="81" d="100"/>
          <a:sy n="81" d="100"/>
        </p:scale>
        <p:origin x="37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082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CIMMYTSRV3\Christian\A%20Postdoc%20CIMMYT-Zimbabwe\Harvest\Harvest%20Results%20and%20data%20sheets\Harvest%202015\Zambia\SIMLEZA-AR\Copy%20of%20Copy%20of%20Graph%20from%20CA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18082925833613"/>
          <c:y val="3.1794195250659629E-2"/>
          <c:w val="0.86538681283624075"/>
          <c:h val="0.56270125253330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Sheet2!$C$1</c:f>
              <c:strCache>
                <c:ptCount val="1"/>
                <c:pt idx="0">
                  <c:v>Grain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206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3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5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7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21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002060"/>
                </a:solidFill>
              </a:ln>
              <a:effectLst/>
            </c:spPr>
          </c:dPt>
          <c:dPt>
            <c:idx val="24"/>
            <c:invertIfNegative val="0"/>
            <c:bubble3D val="0"/>
            <c:spPr>
              <a:solidFill>
                <a:srgbClr val="006600"/>
              </a:solidFill>
              <a:ln>
                <a:solidFill>
                  <a:srgbClr val="002060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2"/>
              <c:layout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3"/>
              <c:layout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4"/>
              <c:layout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Sheet2!$A$2:$B$26</c:f>
              <c:multiLvlStrCache>
                <c:ptCount val="25"/>
                <c:lvl>
                  <c:pt idx="0">
                    <c:v>Ridge/Furrow, maize</c:v>
                  </c:pt>
                  <c:pt idx="1">
                    <c:v>CA-DS, maize</c:v>
                  </c:pt>
                  <c:pt idx="2">
                    <c:v>CA-DS, Mz/Cp intercrop</c:v>
                  </c:pt>
                  <c:pt idx="3">
                    <c:v>CA-DS, Mz-Cp rotation</c:v>
                  </c:pt>
                  <c:pt idx="4">
                    <c:v>Ridge/Furrow, maize</c:v>
                  </c:pt>
                  <c:pt idx="5">
                    <c:v>CA-DS, maize</c:v>
                  </c:pt>
                  <c:pt idx="6">
                    <c:v>CA-DS, Mz/Cp intercrop</c:v>
                  </c:pt>
                  <c:pt idx="7">
                    <c:v>CA-DS, Mz-Cp rotation</c:v>
                  </c:pt>
                  <c:pt idx="8">
                    <c:v>Ridge/Furrow, maize</c:v>
                  </c:pt>
                  <c:pt idx="9">
                    <c:v>CA-DS, maize</c:v>
                  </c:pt>
                  <c:pt idx="10">
                    <c:v>CA-DS, Mz/Cp intercrop</c:v>
                  </c:pt>
                  <c:pt idx="11">
                    <c:v>CA-DS, Mz-Cp rotation</c:v>
                  </c:pt>
                  <c:pt idx="12">
                    <c:v>Ridge/Furrow, maize</c:v>
                  </c:pt>
                  <c:pt idx="13">
                    <c:v>CA-DS, maize</c:v>
                  </c:pt>
                  <c:pt idx="14">
                    <c:v>CA-DS, Mz/Cp intercrop</c:v>
                  </c:pt>
                  <c:pt idx="15">
                    <c:v>CA-DS, Mz-Cp rotation</c:v>
                  </c:pt>
                  <c:pt idx="16">
                    <c:v>Ridge/Furrow, maize</c:v>
                  </c:pt>
                  <c:pt idx="17">
                    <c:v>CA- Ripper, maize</c:v>
                  </c:pt>
                  <c:pt idx="18">
                    <c:v>CA- Ripper, MZ-Sb rotation</c:v>
                  </c:pt>
                  <c:pt idx="19">
                    <c:v>Ridge/Furrow, maize</c:v>
                  </c:pt>
                  <c:pt idx="20">
                    <c:v>CA- Ripper, maize</c:v>
                  </c:pt>
                  <c:pt idx="21">
                    <c:v>CA- Ripper, MZ-Sb rotation</c:v>
                  </c:pt>
                  <c:pt idx="22">
                    <c:v>Ridge/Furrow, maize</c:v>
                  </c:pt>
                  <c:pt idx="23">
                    <c:v>CA-Direct seeder, maize</c:v>
                  </c:pt>
                  <c:pt idx="24">
                    <c:v>CA-Direct seeder, Mz-Sb rotation</c:v>
                  </c:pt>
                </c:lvl>
                <c:lvl>
                  <c:pt idx="0">
                    <c:v>Chanje</c:v>
                  </c:pt>
                  <c:pt idx="4">
                    <c:v>Mtaya</c:v>
                  </c:pt>
                  <c:pt idx="8">
                    <c:v>Kafumbwe</c:v>
                  </c:pt>
                  <c:pt idx="12">
                    <c:v>Vuu</c:v>
                  </c:pt>
                  <c:pt idx="16">
                    <c:v>Kawalala</c:v>
                  </c:pt>
                  <c:pt idx="19">
                    <c:v>Hoya</c:v>
                  </c:pt>
                  <c:pt idx="22">
                    <c:v>Kapara</c:v>
                  </c:pt>
                </c:lvl>
              </c:multiLvlStrCache>
            </c:multiLvlStrRef>
          </c:cat>
          <c:val>
            <c:numRef>
              <c:f>Sheet2!$C$2:$C$26</c:f>
              <c:numCache>
                <c:formatCode>General</c:formatCode>
                <c:ptCount val="25"/>
                <c:pt idx="0">
                  <c:v>1655.7</c:v>
                </c:pt>
                <c:pt idx="1">
                  <c:v>2596.8000000000002</c:v>
                </c:pt>
                <c:pt idx="2">
                  <c:v>2465.1999999999998</c:v>
                </c:pt>
                <c:pt idx="3">
                  <c:v>3597.5</c:v>
                </c:pt>
                <c:pt idx="4">
                  <c:v>1061.7</c:v>
                </c:pt>
                <c:pt idx="5">
                  <c:v>1848.6</c:v>
                </c:pt>
                <c:pt idx="6">
                  <c:v>1975</c:v>
                </c:pt>
                <c:pt idx="7">
                  <c:v>2544.6999999999998</c:v>
                </c:pt>
                <c:pt idx="8">
                  <c:v>660.2</c:v>
                </c:pt>
                <c:pt idx="9">
                  <c:v>1311.6</c:v>
                </c:pt>
                <c:pt idx="10">
                  <c:v>1314.1</c:v>
                </c:pt>
                <c:pt idx="11">
                  <c:v>1637.5</c:v>
                </c:pt>
                <c:pt idx="12">
                  <c:v>3084</c:v>
                </c:pt>
                <c:pt idx="13">
                  <c:v>3705.6</c:v>
                </c:pt>
                <c:pt idx="14">
                  <c:v>3915.3</c:v>
                </c:pt>
                <c:pt idx="15">
                  <c:v>4239.3</c:v>
                </c:pt>
                <c:pt idx="16">
                  <c:v>2219.5</c:v>
                </c:pt>
                <c:pt idx="17">
                  <c:v>2879.1</c:v>
                </c:pt>
                <c:pt idx="18">
                  <c:v>3606.8</c:v>
                </c:pt>
                <c:pt idx="19">
                  <c:v>1822.2</c:v>
                </c:pt>
                <c:pt idx="20">
                  <c:v>2823.1</c:v>
                </c:pt>
                <c:pt idx="21">
                  <c:v>3814.7</c:v>
                </c:pt>
                <c:pt idx="22">
                  <c:v>2223.4</c:v>
                </c:pt>
                <c:pt idx="23">
                  <c:v>2742.1</c:v>
                </c:pt>
                <c:pt idx="24">
                  <c:v>2982.4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-27"/>
        <c:axId val="590812888"/>
        <c:axId val="590813280"/>
      </c:barChart>
      <c:catAx>
        <c:axId val="590812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90813280"/>
        <c:crosses val="autoZero"/>
        <c:auto val="1"/>
        <c:lblAlgn val="ctr"/>
        <c:lblOffset val="100"/>
        <c:noMultiLvlLbl val="0"/>
      </c:catAx>
      <c:valAx>
        <c:axId val="590813280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Maize grain yield (kg/ha)</a:t>
                </a:r>
              </a:p>
            </c:rich>
          </c:tx>
          <c:layout>
            <c:manualLayout>
              <c:xMode val="edge"/>
              <c:yMode val="edge"/>
              <c:x val="2.0608497655741752E-2"/>
              <c:y val="0.148491360454943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90812888"/>
        <c:crosses val="autoZero"/>
        <c:crossBetween val="between"/>
        <c:majorUnit val="1000"/>
      </c:valAx>
      <c:spPr>
        <a:noFill/>
        <a:ln>
          <a:solidFill>
            <a:srgbClr val="002060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815525411895656E-2"/>
          <c:y val="3.4348165495706483E-2"/>
          <c:w val="0.86973261154855641"/>
          <c:h val="0.791683078327095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Weight2!$C$21</c:f>
              <c:strCache>
                <c:ptCount val="1"/>
                <c:pt idx="0">
                  <c:v>First cycle (2012-2013)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2500000000000003E-3"/>
                  <c:y val="-1.890308834787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1250000000000002E-3"/>
                  <c:y val="-2.520411779716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416666666666667E-3"/>
                  <c:y val="-2.1003431497638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1666666666665903E-3"/>
                  <c:y val="-2.7304460946930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1666666666666666E-3"/>
                  <c:y val="-5.2508578744097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Weight2!$D$20:$H$20</c:f>
              <c:strCache>
                <c:ptCount val="5"/>
                <c:pt idx="0">
                  <c:v>Continous Maize</c:v>
                </c:pt>
                <c:pt idx="1">
                  <c:v>Soybean</c:v>
                </c:pt>
                <c:pt idx="2">
                  <c:v>Soybean + Fertiliser</c:v>
                </c:pt>
                <c:pt idx="3">
                  <c:v>Soybean + Inoculant</c:v>
                </c:pt>
                <c:pt idx="4">
                  <c:v>Soybean + Inoculant + Fertiliser</c:v>
                </c:pt>
              </c:strCache>
            </c:strRef>
          </c:cat>
          <c:val>
            <c:numRef>
              <c:f>Weight2!$D$21:$H$21</c:f>
              <c:numCache>
                <c:formatCode>General</c:formatCode>
                <c:ptCount val="5"/>
                <c:pt idx="0">
                  <c:v>1.85</c:v>
                </c:pt>
                <c:pt idx="1">
                  <c:v>2.9</c:v>
                </c:pt>
                <c:pt idx="2">
                  <c:v>2.85</c:v>
                </c:pt>
                <c:pt idx="3">
                  <c:v>3.02</c:v>
                </c:pt>
                <c:pt idx="4">
                  <c:v>2.97</c:v>
                </c:pt>
              </c:numCache>
            </c:numRef>
          </c:val>
        </c:ser>
        <c:ser>
          <c:idx val="1"/>
          <c:order val="1"/>
          <c:tx>
            <c:strRef>
              <c:f>Weight2!$C$22</c:f>
              <c:strCache>
                <c:ptCount val="1"/>
                <c:pt idx="0">
                  <c:v>Second cycle (2014-2015)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1666666666666666E-3"/>
                  <c:y val="-2.7304460946930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3750000000000378E-3"/>
                  <c:y val="-2.7304460946930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41666666666659E-2"/>
                  <c:y val="-3.3605490396222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3333333333333332E-3"/>
                  <c:y val="-2.1003431497638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208333333333333E-3"/>
                  <c:y val="-3.36054903962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Weight2!$D$20:$H$20</c:f>
              <c:strCache>
                <c:ptCount val="5"/>
                <c:pt idx="0">
                  <c:v>Continous Maize</c:v>
                </c:pt>
                <c:pt idx="1">
                  <c:v>Soybean</c:v>
                </c:pt>
                <c:pt idx="2">
                  <c:v>Soybean + Fertiliser</c:v>
                </c:pt>
                <c:pt idx="3">
                  <c:v>Soybean + Inoculant</c:v>
                </c:pt>
                <c:pt idx="4">
                  <c:v>Soybean + Inoculant + Fertiliser</c:v>
                </c:pt>
              </c:strCache>
            </c:strRef>
          </c:cat>
          <c:val>
            <c:numRef>
              <c:f>Weight2!$D$22:$H$22</c:f>
              <c:numCache>
                <c:formatCode>General</c:formatCode>
                <c:ptCount val="5"/>
                <c:pt idx="0">
                  <c:v>1.59</c:v>
                </c:pt>
                <c:pt idx="1">
                  <c:v>3.43</c:v>
                </c:pt>
                <c:pt idx="2">
                  <c:v>2.73</c:v>
                </c:pt>
                <c:pt idx="3">
                  <c:v>3.46</c:v>
                </c:pt>
                <c:pt idx="4">
                  <c:v>3.16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90813672"/>
        <c:axId val="590814064"/>
        <c:axId val="0"/>
      </c:bar3DChart>
      <c:catAx>
        <c:axId val="5908136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>
                    <a:latin typeface="Calibri" panose="020F0502020204030204" pitchFamily="34" charset="0"/>
                    <a:cs typeface="Times New Roman" panose="02020603050405020304" pitchFamily="18" charset="0"/>
                  </a:defRPr>
                </a:pPr>
                <a:r>
                  <a:rPr lang="en-US" sz="1400">
                    <a:latin typeface="Calibri" panose="020F0502020204030204" pitchFamily="34" charset="0"/>
                    <a:cs typeface="Times New Roman" panose="02020603050405020304" pitchFamily="18" charset="0"/>
                  </a:rPr>
                  <a:t>Treatment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Calibri" panose="020F0502020204030204" pitchFamily="34" charset="0"/>
                <a:cs typeface="Times New Roman" panose="02020603050405020304" pitchFamily="18" charset="0"/>
              </a:defRPr>
            </a:pPr>
            <a:endParaRPr lang="en-US"/>
          </a:p>
        </c:txPr>
        <c:crossAx val="590814064"/>
        <c:crosses val="autoZero"/>
        <c:auto val="1"/>
        <c:lblAlgn val="ctr"/>
        <c:lblOffset val="100"/>
        <c:noMultiLvlLbl val="0"/>
      </c:catAx>
      <c:valAx>
        <c:axId val="5908140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>
                    <a:latin typeface="Calibri" panose="020F0502020204030204" pitchFamily="34" charset="0"/>
                    <a:cs typeface="Times New Roman" panose="02020603050405020304" pitchFamily="18" charset="0"/>
                  </a:defRPr>
                </a:pPr>
                <a:r>
                  <a:rPr lang="en-US" sz="1400">
                    <a:latin typeface="Calibri" panose="020F0502020204030204" pitchFamily="34" charset="0"/>
                    <a:cs typeface="Times New Roman" panose="02020603050405020304" pitchFamily="18" charset="0"/>
                  </a:rPr>
                  <a:t>Benefit Cost Ratio</a:t>
                </a:r>
              </a:p>
            </c:rich>
          </c:tx>
          <c:layout>
            <c:manualLayout>
              <c:xMode val="edge"/>
              <c:yMode val="edge"/>
              <c:x val="1.2701443569553807E-2"/>
              <c:y val="0.3150563173868969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Calibri" panose="020F0502020204030204" pitchFamily="34" charset="0"/>
                <a:cs typeface="Times New Roman" panose="02020603050405020304" pitchFamily="18" charset="0"/>
              </a:defRPr>
            </a:pPr>
            <a:endParaRPr lang="en-US"/>
          </a:p>
        </c:txPr>
        <c:crossAx val="590813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8790791776027981E-2"/>
          <c:y val="2.2157785295350434E-2"/>
          <c:w val="0.20676476377952757"/>
          <c:h val="0.10874375657804358"/>
        </c:manualLayout>
      </c:layout>
      <c:overlay val="0"/>
      <c:txPr>
        <a:bodyPr/>
        <a:lstStyle/>
        <a:p>
          <a:pPr>
            <a:defRPr sz="1200" b="1">
              <a:latin typeface="Calibri" panose="020F0502020204030204" pitchFamily="34" charset="0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0.66703</cdr:x>
      <cdr:y>0.03166</cdr:y>
    </cdr:from>
    <cdr:to>
      <cdr:x>0.66922</cdr:x>
      <cdr:y>0.63624</cdr:y>
    </cdr:to>
    <cdr:cxnSp macro="">
      <cdr:nvCxnSpPr>
        <cdr:cNvPr id="3" name="Straight Connector 2"/>
        <cdr:cNvCxnSpPr/>
      </cdr:nvCxnSpPr>
      <cdr:spPr>
        <a:xfrm xmlns:a="http://schemas.openxmlformats.org/drawingml/2006/main">
          <a:off x="4640580" y="182880"/>
          <a:ext cx="15240" cy="3492000"/>
        </a:xfrm>
        <a:prstGeom xmlns:a="http://schemas.openxmlformats.org/drawingml/2006/main" prst="line">
          <a:avLst/>
        </a:prstGeom>
        <a:ln xmlns:a="http://schemas.openxmlformats.org/drawingml/2006/main" w="19050" cmpd="sng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0.23877</cdr:x>
      <cdr:y>0.05673</cdr:y>
    </cdr:from>
    <cdr:to>
      <cdr:x>0.41402</cdr:x>
      <cdr:y>0.12401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61160" y="327660"/>
          <a:ext cx="1219200" cy="3886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100" b="1"/>
            <a:t>Manual systems </a:t>
          </a:r>
        </a:p>
      </cdr:txBody>
    </cdr:sp>
  </cdr:relSizeAnchor>
  <cdr:relSizeAnchor xmlns:cdr="http://schemas.openxmlformats.org/drawingml/2006/chartDrawing">
    <cdr:from>
      <cdr:x>0.73348</cdr:x>
      <cdr:y>0.0642</cdr:y>
    </cdr:from>
    <cdr:to>
      <cdr:x>0.96824</cdr:x>
      <cdr:y>0.13149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5102860" y="370840"/>
          <a:ext cx="1633220" cy="3886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100" b="1"/>
            <a:t>Animal traction systems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31986-E9D5-49A6-8818-ADD96953727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0DA19-46F8-4F47-BD05-A15324B2D0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555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8E241184-A70C-4FA7-A3AB-85EC954D41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01332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>
                <a:latin typeface="Arial" panose="020B0604020202020204" pitchFamily="34" charset="0"/>
              </a:rPr>
              <a:t>Harry up - 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eaLnBrk="1" hangingPunct="1"/>
            <a:fld id="{113D5CF4-880F-4EC2-90D8-7FAF14F2DDBF}" type="slidenum">
              <a:rPr lang="en-US" altLang="en-US">
                <a:latin typeface="Arial" panose="020B0604020202020204" pitchFamily="34" charset="0"/>
              </a:rPr>
              <a:pPr eaLnBrk="1" hangingPunct="1"/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307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>
                <a:latin typeface="Arial" panose="020B0604020202020204" pitchFamily="34" charset="0"/>
              </a:rPr>
              <a:t>Harry up - 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eaLnBrk="1" hangingPunct="1"/>
            <a:fld id="{CD78536A-5C1B-4321-B589-66082385A965}" type="slidenum">
              <a:rPr lang="en-US" altLang="en-US">
                <a:latin typeface="Arial" panose="020B0604020202020204" pitchFamily="34" charset="0"/>
              </a:rPr>
              <a:pPr eaLnBrk="1" hangingPunct="1"/>
              <a:t>14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878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763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latin typeface="Arial" panose="020B0604020202020204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eaLnBrk="1" hangingPunct="1"/>
            <a:fld id="{A262797E-8117-4249-BD09-810BD88C03F7}" type="slidenum">
              <a:rPr lang="en-US" altLang="en-US">
                <a:latin typeface="Arial" panose="020B0604020202020204" pitchFamily="34" charset="0"/>
              </a:rPr>
              <a:pPr eaLnBrk="1" hangingPunct="1"/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739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637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214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796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339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51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76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293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884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736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790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42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791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2518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307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5830426-3A74-4134-9604-0C0876B88B32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5A3B66E-6D2A-4F93-A344-A09B59506D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2998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5907088"/>
            <a:ext cx="58483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5097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50846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495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283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3377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D87A625E-F61E-422C-83E2-A4AD650C7DE9}" type="datetimeFigureOut">
              <a:rPr lang="en-US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6/30/2016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885AE11C-E16E-4E76-B5D8-16B4E8DF7900}" type="slidenum">
              <a:rPr lang="en-US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6995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00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821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D99A252-5D01-464F-8AA0-1B9A15CCAE62}" type="slidenum">
              <a:rPr lang="en-US" altLang="en-US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6536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E9F146A-2BB7-4327-8578-6D6F8D071316}" type="slidenum">
              <a:rPr lang="en-US" altLang="en-US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666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A1D6A4A-5964-46BF-BC1A-7FD7CF5AD671}" type="slidenum">
              <a:rPr lang="en-US" altLang="en-US">
                <a:solidFill>
                  <a:srgbClr val="FFFFFF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altLang="en-US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2671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AB19712-E5F4-4C69-A84C-0D2A03879FF4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6/30/2016</a:t>
            </a:fld>
            <a:endParaRPr lang="en-IN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IN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9643968"/>
      </p:ext>
    </p:extLst>
  </p:cSld>
  <p:clrMapOvr>
    <a:masterClrMapping/>
  </p:clrMapOvr>
  <p:transition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24000"/>
            <a:ext cx="8229600" cy="4419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305676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5907088"/>
            <a:ext cx="58483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996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15918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791431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33190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760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4260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D87A625E-F61E-422C-83E2-A4AD650C7DE9}" type="datetimeFigureOut">
              <a:rPr lang="en-US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6/30/2016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885AE11C-E16E-4E76-B5D8-16B4E8DF7900}" type="slidenum">
              <a:rPr lang="en-US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569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12280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6887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61952-A71A-439D-8722-3C9CD9D7B19D}" type="datetimeFigureOut">
              <a:rPr lang="en-GB">
                <a:solidFill>
                  <a:prstClr val="black"/>
                </a:solidFill>
                <a:latin typeface="Arial" pitchFamily="34" charset="0"/>
                <a:ea typeface="MS PGothic" pitchFamily="34" charset="-128"/>
              </a:rPr>
              <a:pPr>
                <a:defRPr/>
              </a:pPr>
              <a:t>30/06/2016</a:t>
            </a:fld>
            <a:endParaRPr lang="en-GB">
              <a:solidFill>
                <a:prstClr val="black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BC598-B25F-4417-8F39-55DD64C3B50F}" type="slidenum">
              <a:rPr lang="en-GB">
                <a:solidFill>
                  <a:prstClr val="black"/>
                </a:solidFill>
                <a:latin typeface="Arial" pitchFamily="34" charset="0"/>
                <a:ea typeface="MS PGothic" pitchFamily="34" charset="-128"/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91577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47800"/>
            <a:ext cx="8229600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1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58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25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55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39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82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516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BC1E4-0012-4DF2-A0D0-314F1D292EDE}" type="datetimeFigureOut">
              <a:rPr lang="en-GB" smtClean="0"/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2F5DC-FEE1-412F-8E74-74303B0E1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69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89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363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4" r:id="rId8"/>
    <p:sldLayoutId id="2147483725" r:id="rId9"/>
    <p:sldLayoutId id="2147483726" r:id="rId10"/>
    <p:sldLayoutId id="2147483727" r:id="rId11"/>
    <p:sldLayoutId id="214748372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70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3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11" Type="http://schemas.openxmlformats.org/officeDocument/2006/relationships/image" Target="../media/image22.emf"/><Relationship Id="rId5" Type="http://schemas.openxmlformats.org/officeDocument/2006/relationships/image" Target="../media/image24.emf"/><Relationship Id="rId10" Type="http://schemas.openxmlformats.org/officeDocument/2006/relationships/oleObject" Target="../embeddings/oleObject1.bin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body" sz="quarter" idx="12"/>
          </p:nvPr>
        </p:nvSpPr>
        <p:spPr>
          <a:xfrm>
            <a:off x="762000" y="1447800"/>
            <a:ext cx="7848600" cy="1828800"/>
          </a:xfrm>
          <a:effectLst>
            <a:outerShdw dist="28398" dir="1593903" algn="ctr" rotWithShape="0">
              <a:schemeClr val="tx1">
                <a:alpha val="0"/>
              </a:schemeClr>
            </a:outerShdw>
          </a:effectLst>
        </p:spPr>
        <p:txBody>
          <a:bodyPr anchor="t">
            <a:noAutofit/>
          </a:bodyPr>
          <a:lstStyle/>
          <a:p>
            <a:pPr algn="ctr" eaLnBrk="1" hangingPunct="1">
              <a:defRPr/>
            </a:pPr>
            <a:r>
              <a:rPr lang="en-US" altLang="en-US" sz="3200" b="1" dirty="0" smtClean="0">
                <a:solidFill>
                  <a:schemeClr val="accent4"/>
                </a:solidFill>
                <a:latin typeface="+mn-lt"/>
              </a:rPr>
              <a:t>SIMLEZA - Africa RISING</a:t>
            </a:r>
            <a:br>
              <a:rPr lang="en-US" altLang="en-US" sz="3200" b="1" dirty="0" smtClean="0">
                <a:solidFill>
                  <a:schemeClr val="accent4"/>
                </a:solidFill>
                <a:latin typeface="+mn-lt"/>
              </a:rPr>
            </a:br>
            <a:r>
              <a:rPr lang="en-US" altLang="en-US" sz="3200" b="1" dirty="0" smtClean="0">
                <a:solidFill>
                  <a:schemeClr val="accent4"/>
                </a:solidFill>
                <a:latin typeface="+mn-lt"/>
              </a:rPr>
              <a:t>2011-2016</a:t>
            </a:r>
          </a:p>
          <a:p>
            <a:pPr algn="ctr" eaLnBrk="1" hangingPunct="1">
              <a:defRPr/>
            </a:pPr>
            <a:r>
              <a:rPr lang="en-US" altLang="en-US" sz="2800" b="1" i="1" dirty="0" smtClean="0">
                <a:latin typeface="+mn-lt"/>
              </a:rPr>
              <a:t>SIMLEZA-AR </a:t>
            </a:r>
            <a:r>
              <a:rPr lang="en-US" altLang="en-US" sz="2800" b="1" i="1" dirty="0" smtClean="0">
                <a:latin typeface="+mn-lt"/>
              </a:rPr>
              <a:t>team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962400"/>
            <a:ext cx="7010400" cy="18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02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228600" y="1399431"/>
            <a:ext cx="6089650" cy="6096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200" kern="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Short term training</a:t>
            </a:r>
            <a:endParaRPr lang="en-US" altLang="en-US" sz="3200" kern="0" dirty="0" smtClean="0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96454"/>
            <a:ext cx="4572000" cy="46935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266700" indent="-2667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latin typeface="Calibri" panose="020F0502020204030204" pitchFamily="34" charset="0"/>
              </a:rPr>
              <a:t>4 Training Courses on Improved Agronomic </a:t>
            </a:r>
            <a:r>
              <a:rPr lang="en-GB" sz="2400" b="1" dirty="0" smtClean="0">
                <a:latin typeface="Calibri" panose="020F0502020204030204" pitchFamily="34" charset="0"/>
              </a:rPr>
              <a:t>Management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>
                <a:latin typeface="Calibri" panose="020F0502020204030204" pitchFamily="34" charset="0"/>
              </a:rPr>
              <a:t>2 </a:t>
            </a:r>
            <a:r>
              <a:rPr lang="en-GB" altLang="en-US" sz="2400" b="1" dirty="0">
                <a:latin typeface="Calibri" panose="020F0502020204030204" pitchFamily="34" charset="0"/>
              </a:rPr>
              <a:t>Seed technician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trainings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 smtClean="0">
                <a:latin typeface="Calibri" panose="020F0502020204030204" pitchFamily="34" charset="0"/>
              </a:rPr>
              <a:t>Soybean recipe manual developed</a:t>
            </a:r>
            <a:endParaRPr lang="en-GB" altLang="en-US" sz="2400" b="1" dirty="0">
              <a:latin typeface="Calibri" panose="020F0502020204030204" pitchFamily="34" charset="0"/>
            </a:endParaRP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 smtClean="0">
                <a:latin typeface="Calibri" panose="020F0502020204030204" pitchFamily="34" charset="0"/>
              </a:rPr>
              <a:t>Farmer </a:t>
            </a:r>
            <a:r>
              <a:rPr lang="en-GB" altLang="en-US" sz="2400" b="1" dirty="0">
                <a:latin typeface="Calibri" panose="020F0502020204030204" pitchFamily="34" charset="0"/>
              </a:rPr>
              <a:t>training activities</a:t>
            </a:r>
          </a:p>
          <a:p>
            <a:pPr marL="1219200" lvl="2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 smtClean="0">
                <a:latin typeface="Calibri" panose="020F0502020204030204" pitchFamily="34" charset="0"/>
              </a:rPr>
              <a:t>&gt;28 Field days </a:t>
            </a:r>
          </a:p>
          <a:p>
            <a:pPr marL="1219200" lvl="2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 smtClean="0">
                <a:latin typeface="Calibri" panose="020F0502020204030204" pitchFamily="34" charset="0"/>
              </a:rPr>
              <a:t>Exchange </a:t>
            </a:r>
            <a:r>
              <a:rPr lang="en-GB" altLang="en-US" sz="2400" b="1" dirty="0">
                <a:latin typeface="Calibri" panose="020F0502020204030204" pitchFamily="34" charset="0"/>
              </a:rPr>
              <a:t>visits</a:t>
            </a:r>
          </a:p>
          <a:p>
            <a:pPr marL="1219200" lvl="2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>
                <a:latin typeface="Calibri" panose="020F0502020204030204" pitchFamily="34" charset="0"/>
              </a:rPr>
              <a:t>59 Nutrition trainings </a:t>
            </a:r>
            <a:endParaRPr lang="en-GB" altLang="en-US" sz="2400" b="1" dirty="0" smtClean="0">
              <a:latin typeface="Calibri" panose="020F0502020204030204" pitchFamily="34" charset="0"/>
            </a:endParaRPr>
          </a:p>
          <a:p>
            <a:pPr marL="1219200" lvl="2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b="1" dirty="0" smtClean="0">
                <a:latin typeface="Calibri" panose="020F0502020204030204" pitchFamily="34" charset="0"/>
              </a:rPr>
              <a:t>3 </a:t>
            </a:r>
            <a:r>
              <a:rPr lang="en-GB" altLang="en-US" sz="2400" b="1" dirty="0">
                <a:latin typeface="Calibri" panose="020F0502020204030204" pitchFamily="34" charset="0"/>
              </a:rPr>
              <a:t>Innovation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platforms established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296" t="3224" r="3742" b="1235"/>
          <a:stretch/>
        </p:blipFill>
        <p:spPr>
          <a:xfrm>
            <a:off x="5791200" y="762000"/>
            <a:ext cx="3096638" cy="24366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040" y="3836130"/>
            <a:ext cx="3610461" cy="270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07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77636" y="1312552"/>
            <a:ext cx="6089650" cy="6096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200" kern="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Longer term training</a:t>
            </a:r>
            <a:endParaRPr lang="en-US" altLang="en-US" sz="3200" kern="0" dirty="0" smtClean="0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852" y="1943361"/>
            <a:ext cx="457200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266700" indent="-2667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marL="0" indent="0" eaLnBrk="1" hangingPunct="1">
              <a:spcAft>
                <a:spcPts val="600"/>
              </a:spcAft>
            </a:pPr>
            <a:r>
              <a:rPr lang="en-GB" altLang="en-US" sz="2400" b="1" dirty="0" smtClean="0">
                <a:latin typeface="Calibri" panose="020F0502020204030204" pitchFamily="34" charset="0"/>
              </a:rPr>
              <a:t>Master students at UNZA </a:t>
            </a:r>
          </a:p>
          <a:p>
            <a:pPr marL="0" indent="0" eaLnBrk="1" hangingPunct="1">
              <a:spcAft>
                <a:spcPts val="600"/>
              </a:spcAft>
            </a:pPr>
            <a:r>
              <a:rPr lang="en-GB" altLang="en-US" sz="2400" b="1" dirty="0" smtClean="0">
                <a:latin typeface="Calibri" panose="020F0502020204030204" pitchFamily="34" charset="0"/>
              </a:rPr>
              <a:t>(5 master students completed their training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)</a:t>
            </a:r>
          </a:p>
          <a:p>
            <a:pPr marL="0" indent="0" eaLnBrk="1" hangingPunct="1">
              <a:spcAft>
                <a:spcPts val="600"/>
              </a:spcAft>
            </a:pPr>
            <a:r>
              <a:rPr lang="en-GB" altLang="en-US" sz="2400" b="1" dirty="0" smtClean="0">
                <a:latin typeface="Calibri" panose="020F0502020204030204" pitchFamily="34" charset="0"/>
              </a:rPr>
              <a:t>1 PhD student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39950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81000" y="62048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8" name="Picture 4" descr="SAM_1062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11575"/>
            <a:ext cx="338969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812" y="1428598"/>
            <a:ext cx="3455988" cy="460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75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4"/>
          <p:cNvSpPr>
            <a:spLocks noGrp="1"/>
          </p:cNvSpPr>
          <p:nvPr>
            <p:ph type="title"/>
          </p:nvPr>
        </p:nvSpPr>
        <p:spPr>
          <a:xfrm>
            <a:off x="152400" y="711377"/>
            <a:ext cx="5181600" cy="1334441"/>
          </a:xfrm>
        </p:spPr>
        <p:txBody>
          <a:bodyPr>
            <a:noAutofit/>
          </a:bodyPr>
          <a:lstStyle/>
          <a:p>
            <a:r>
              <a:rPr lang="en-US" altLang="en-US" sz="36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What is the “Mother and Baby Trial” approach?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-304800" y="2590800"/>
            <a:ext cx="5791200" cy="40072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r>
              <a:rPr lang="en-GB" altLang="en-US" sz="2400" b="1" dirty="0">
                <a:latin typeface="Calibri" panose="020F0502020204030204" pitchFamily="34" charset="0"/>
              </a:rPr>
              <a:t>Developed by breeders to promote different varieties</a:t>
            </a: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r>
              <a:rPr lang="en-GB" altLang="en-US" sz="2400" b="1" dirty="0">
                <a:latin typeface="Calibri" panose="020F0502020204030204" pitchFamily="34" charset="0"/>
              </a:rPr>
              <a:t>Different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technology options </a:t>
            </a:r>
            <a:r>
              <a:rPr lang="en-GB" altLang="en-US" sz="2400" b="1" dirty="0">
                <a:latin typeface="Calibri" panose="020F0502020204030204" pitchFamily="34" charset="0"/>
              </a:rPr>
              <a:t>are promoted in researcher managed trials (“mothers”) – farmers volunteer to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try </a:t>
            </a:r>
            <a:r>
              <a:rPr lang="en-GB" altLang="en-US" sz="2400" b="1" dirty="0">
                <a:latin typeface="Calibri" panose="020F0502020204030204" pitchFamily="34" charset="0"/>
              </a:rPr>
              <a:t>their preferred choices on their own fields (“babies”)</a:t>
            </a: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r>
              <a:rPr lang="en-GB" altLang="en-US" sz="2400" b="1" dirty="0">
                <a:latin typeface="Calibri" panose="020F0502020204030204" pitchFamily="34" charset="0"/>
              </a:rPr>
              <a:t>Currently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28 </a:t>
            </a:r>
            <a:r>
              <a:rPr lang="en-GB" altLang="en-US" sz="2400" b="1" dirty="0">
                <a:latin typeface="Calibri" panose="020F0502020204030204" pitchFamily="34" charset="0"/>
              </a:rPr>
              <a:t>mothers have been under trial and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807 </a:t>
            </a:r>
            <a:r>
              <a:rPr lang="en-GB" altLang="en-US" sz="2400" b="1" dirty="0">
                <a:latin typeface="Calibri" panose="020F0502020204030204" pitchFamily="34" charset="0"/>
              </a:rPr>
              <a:t>babies in the </a:t>
            </a:r>
            <a:r>
              <a:rPr lang="en-GB" altLang="en-US" sz="2400" b="1" dirty="0" smtClean="0">
                <a:latin typeface="Calibri" panose="020F0502020204030204" pitchFamily="34" charset="0"/>
              </a:rPr>
              <a:t>last </a:t>
            </a:r>
            <a:r>
              <a:rPr lang="en-GB" altLang="en-US" sz="2400" b="1" dirty="0">
                <a:latin typeface="Calibri" panose="020F0502020204030204" pitchFamily="34" charset="0"/>
              </a:rPr>
              <a:t>cropping season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867400" y="578379"/>
            <a:ext cx="3116085" cy="2653242"/>
            <a:chOff x="5943600" y="990600"/>
            <a:chExt cx="3116085" cy="2653242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43600" y="990600"/>
              <a:ext cx="3116085" cy="2653242"/>
            </a:xfrm>
            <a:prstGeom prst="rect">
              <a:avLst/>
            </a:prstGeom>
          </p:spPr>
        </p:pic>
        <p:cxnSp>
          <p:nvCxnSpPr>
            <p:cNvPr id="63" name="Straight Arrow Connector 62"/>
            <p:cNvCxnSpPr/>
            <p:nvPr/>
          </p:nvCxnSpPr>
          <p:spPr>
            <a:xfrm flipV="1">
              <a:off x="7886700" y="2033083"/>
              <a:ext cx="457200" cy="304798"/>
            </a:xfrm>
            <a:prstGeom prst="straightConnector1">
              <a:avLst/>
            </a:prstGeom>
            <a:ln cmpd="sng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>
              <a:off x="7924800" y="2514600"/>
              <a:ext cx="381000" cy="30480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H="1">
              <a:off x="6553200" y="2590800"/>
              <a:ext cx="457200" cy="38100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 flipV="1">
              <a:off x="6477000" y="2057401"/>
              <a:ext cx="533400" cy="25982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4831" r="13889" b="1418"/>
          <a:stretch/>
        </p:blipFill>
        <p:spPr>
          <a:xfrm>
            <a:off x="6477000" y="3369821"/>
            <a:ext cx="1752600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939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76200" y="1447800"/>
            <a:ext cx="608965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600" kern="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Number of farmers who applied technologies</a:t>
            </a:r>
            <a:endParaRPr lang="en-US" altLang="en-US" sz="3600" kern="0" dirty="0" smtClean="0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804" y="2819400"/>
            <a:ext cx="5715000" cy="41395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266700" indent="-2667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marL="0" indent="0" eaLnBrk="1" hangingPunct="1">
              <a:spcAft>
                <a:spcPts val="600"/>
              </a:spcAft>
            </a:pPr>
            <a:r>
              <a:rPr lang="en-US" altLang="en-US" sz="2000" b="1" dirty="0" smtClean="0">
                <a:latin typeface="Arial" panose="020B0604020202020204" pitchFamily="34" charset="0"/>
              </a:rPr>
              <a:t>Increasing number of farmers in target areas are using  improved agriculture practices: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latin typeface="Arial" panose="020B0604020202020204" pitchFamily="34" charset="0"/>
              </a:rPr>
              <a:t>39% Improved legume seeding systems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latin typeface="Arial" panose="020B0604020202020204" pitchFamily="34" charset="0"/>
              </a:rPr>
              <a:t>40% </a:t>
            </a:r>
            <a:r>
              <a:rPr lang="en-US" altLang="en-US" sz="2000" b="1" dirty="0">
                <a:latin typeface="Arial" panose="020B0604020202020204" pitchFamily="34" charset="0"/>
              </a:rPr>
              <a:t>I</a:t>
            </a:r>
            <a:r>
              <a:rPr lang="en-US" altLang="en-US" sz="2000" b="1" dirty="0" smtClean="0">
                <a:latin typeface="Arial" panose="020B0604020202020204" pitchFamily="34" charset="0"/>
              </a:rPr>
              <a:t>mproved maize varieties 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latin typeface="Arial" panose="020B0604020202020204" pitchFamily="34" charset="0"/>
              </a:rPr>
              <a:t>43% Intercropping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latin typeface="Arial" panose="020B0604020202020204" pitchFamily="34" charset="0"/>
              </a:rPr>
              <a:t>54% Rotations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latin typeface="Arial" panose="020B0604020202020204" pitchFamily="34" charset="0"/>
              </a:rPr>
              <a:t>45% </a:t>
            </a:r>
            <a:r>
              <a:rPr lang="en-US" altLang="en-US" sz="2000" b="1" dirty="0">
                <a:latin typeface="Arial" panose="020B0604020202020204" pitchFamily="34" charset="0"/>
              </a:rPr>
              <a:t>M</a:t>
            </a:r>
            <a:r>
              <a:rPr lang="en-US" altLang="en-US" sz="2000" b="1" dirty="0" smtClean="0">
                <a:latin typeface="Arial" panose="020B0604020202020204" pitchFamily="34" charset="0"/>
              </a:rPr>
              <a:t>inimum tillage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latin typeface="Arial" panose="020B0604020202020204" pitchFamily="34" charset="0"/>
              </a:rPr>
              <a:t>58% Residue retention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sz="2000" b="1" dirty="0">
              <a:latin typeface="Arial" panose="020B0604020202020204" pitchFamily="34" charset="0"/>
            </a:endParaRPr>
          </a:p>
          <a:p>
            <a:pPr marL="0" indent="0" eaLnBrk="1" hangingPunct="1">
              <a:spcAft>
                <a:spcPts val="600"/>
              </a:spcAft>
            </a:pPr>
            <a:r>
              <a:rPr lang="en-US" altLang="en-US" sz="2000" b="1" dirty="0" smtClean="0">
                <a:latin typeface="Arial" panose="020B0604020202020204" pitchFamily="34" charset="0"/>
              </a:rPr>
              <a:t>(SIMLEZA-AR Adoption report, 2014)</a:t>
            </a:r>
            <a:endParaRPr lang="en-US" altLang="en-US" sz="2000" b="1" dirty="0">
              <a:latin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en-US" dirty="0">
              <a:latin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6" r="38280"/>
          <a:stretch/>
        </p:blipFill>
        <p:spPr>
          <a:xfrm>
            <a:off x="6143656" y="838200"/>
            <a:ext cx="2971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511870"/>
            <a:ext cx="6324600" cy="609600"/>
          </a:xfrm>
        </p:spPr>
        <p:txBody>
          <a:bodyPr>
            <a:noAutofit/>
          </a:bodyPr>
          <a:lstStyle/>
          <a:p>
            <a:r>
              <a:rPr lang="en-US" altLang="en-US" sz="28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Immediately scalable technologies identified under SIMLEZA-AR.…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2712" y="2026954"/>
            <a:ext cx="5189888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" panose="020B0602030504020204" pitchFamily="34" charset="0"/>
              </a:defRPr>
            </a:lvl9pPr>
          </a:lstStyle>
          <a:p>
            <a:pPr marL="457200" lvl="2" indent="-457200" eaLnBrk="1" hangingPunct="1">
              <a:spcBef>
                <a:spcPts val="0"/>
              </a:spcBef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en-GB" altLang="en-US" sz="2600" b="1" dirty="0" smtClean="0">
                <a:latin typeface="Calibri" panose="020F0502020204030204" pitchFamily="34" charset="0"/>
              </a:rPr>
              <a:t>Direct seeding</a:t>
            </a:r>
          </a:p>
          <a:p>
            <a:pPr marL="457200" lvl="2" indent="-457200" eaLnBrk="1" hangingPunct="1">
              <a:spcBef>
                <a:spcPts val="0"/>
              </a:spcBef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en-GB" altLang="en-US" sz="2600" b="1" dirty="0" smtClean="0">
                <a:latin typeface="Calibri" panose="020F0502020204030204" pitchFamily="34" charset="0"/>
              </a:rPr>
              <a:t>Rotations</a:t>
            </a:r>
          </a:p>
          <a:p>
            <a:pPr marL="457200" lvl="2" indent="-457200" eaLnBrk="1" hangingPunct="1">
              <a:spcBef>
                <a:spcPts val="0"/>
              </a:spcBef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en-GB" altLang="en-US" sz="2600" b="1" dirty="0" smtClean="0">
                <a:latin typeface="Calibri" panose="020F0502020204030204" pitchFamily="34" charset="0"/>
              </a:rPr>
              <a:t>Intercropping</a:t>
            </a:r>
          </a:p>
          <a:p>
            <a:pPr marL="457200" lvl="2" indent="-457200" eaLnBrk="1" hangingPunct="1">
              <a:spcBef>
                <a:spcPts val="0"/>
              </a:spcBef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en-GB" altLang="en-US" sz="2600" b="1" dirty="0" smtClean="0">
                <a:latin typeface="Calibri" panose="020F0502020204030204" pitchFamily="34" charset="0"/>
              </a:rPr>
              <a:t>Herbicides</a:t>
            </a:r>
          </a:p>
          <a:p>
            <a:pPr marL="457200" lvl="2" indent="-457200" eaLnBrk="1" hangingPunct="1">
              <a:spcBef>
                <a:spcPts val="0"/>
              </a:spcBef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en-GB" altLang="en-US" sz="2600" b="1" dirty="0" smtClean="0">
                <a:latin typeface="Calibri" panose="020F0502020204030204" pitchFamily="34" charset="0"/>
              </a:rPr>
              <a:t>Inoculum for soybeans</a:t>
            </a:r>
          </a:p>
          <a:p>
            <a:pPr marL="457200" lvl="2" indent="-457200" eaLnBrk="1" hangingPunct="1">
              <a:spcBef>
                <a:spcPts val="0"/>
              </a:spcBef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en-GB" altLang="en-US" sz="2600" b="1" dirty="0" smtClean="0">
                <a:latin typeface="Calibri" panose="020F0502020204030204" pitchFamily="34" charset="0"/>
              </a:rPr>
              <a:t>Improved maize and soybean varieties adapted to the conditions of Zambia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35" y="598834"/>
            <a:ext cx="2662665" cy="19977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023" y="2683529"/>
            <a:ext cx="2619561" cy="19646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552" y="4735164"/>
            <a:ext cx="2627248" cy="197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46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57200" y="1676400"/>
            <a:ext cx="8001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Evolution in capacity building (% women in brackets)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35631"/>
              </p:ext>
            </p:extLst>
          </p:nvPr>
        </p:nvGraphicFramePr>
        <p:xfrm>
          <a:off x="304802" y="2590800"/>
          <a:ext cx="8610595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0085"/>
                <a:gridCol w="1230085"/>
                <a:gridCol w="1230085"/>
                <a:gridCol w="1230085"/>
                <a:gridCol w="1230085"/>
                <a:gridCol w="1317173"/>
                <a:gridCol w="114299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Research Year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Mother trials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Baby trials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Farmer trainees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Other trainees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Field day participants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of</a:t>
                      </a:r>
                      <a:r>
                        <a:rPr lang="en-GB" baseline="0" dirty="0" smtClean="0"/>
                        <a:t> ha under </a:t>
                      </a:r>
                      <a:r>
                        <a:rPr lang="en-GB" baseline="0" smtClean="0"/>
                        <a:t>improved techs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2012-13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2235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1533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2013-14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7044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3123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2014-15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802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3043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137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6690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2015-16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9890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476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52400"/>
            <a:ext cx="8001000" cy="420291"/>
          </a:xfrm>
        </p:spPr>
        <p:txBody>
          <a:bodyPr/>
          <a:lstStyle/>
          <a:p>
            <a:pPr algn="ctr">
              <a:defRPr/>
            </a:pPr>
            <a:r>
              <a:rPr lang="en-US" sz="32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Project </a:t>
            </a:r>
            <a:r>
              <a:rPr lang="en-US" sz="32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Performance Indicators Summary</a:t>
            </a:r>
            <a:r>
              <a:rPr lang="en-US" sz="32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en-US" sz="32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en-US" sz="32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52400" y="1219200"/>
          <a:ext cx="8762999" cy="5100831"/>
        </p:xfrm>
        <a:graphic>
          <a:graphicData uri="http://schemas.openxmlformats.org/drawingml/2006/table">
            <a:tbl>
              <a:tblPr firstCol="1"/>
              <a:tblGrid>
                <a:gridCol w="3045828"/>
                <a:gridCol w="2091898"/>
                <a:gridCol w="1108365"/>
                <a:gridCol w="1212273"/>
                <a:gridCol w="1304635"/>
              </a:tblGrid>
              <a:tr h="45796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Indicators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Life of Project</a:t>
                      </a:r>
                      <a:endParaRPr lang="en-ZA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Fiscal Year </a:t>
                      </a:r>
                      <a:r>
                        <a:rPr lang="en-US" sz="12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2015</a:t>
                      </a:r>
                      <a:endParaRPr lang="en-ZA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549554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LOP Target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LOP Actual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FY </a:t>
                      </a:r>
                      <a:r>
                        <a:rPr lang="en-US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2015 </a:t>
                      </a: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Target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Actual (</a:t>
                      </a: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Oct </a:t>
                      </a:r>
                      <a:r>
                        <a:rPr lang="en-US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2014 – March 2015)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4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# Rural Households benefiting directly 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20 000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21815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1060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2875</a:t>
                      </a:r>
                      <a:endParaRPr lang="en-ZW" sz="1400" dirty="0"/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5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# of individuals who have received short-term agricultural sector productivity or food security training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10 000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51026" marR="510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10317</a:t>
                      </a:r>
                      <a:endParaRPr lang="en-US" sz="1400" b="0" dirty="0"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51026" marR="510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2863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51026" marR="510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3180</a:t>
                      </a:r>
                      <a:endParaRPr lang="en-ZW" sz="1400" dirty="0"/>
                    </a:p>
                  </a:txBody>
                  <a:tcPr marL="51026" marR="510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5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# of individuals who have received long-term agricultural sector productivity or food security training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ZW" sz="1400" dirty="0"/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7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# of farmers who have applied new technologies or management practices as a result of USG Assistance</a:t>
                      </a:r>
                      <a:endParaRPr lang="en-ZA" sz="1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20 000</a:t>
                      </a:r>
                      <a:endParaRPr lang="en-ZA" sz="1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20072</a:t>
                      </a:r>
                      <a:endParaRPr lang="en-ZA" sz="1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4900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ZA" sz="1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5316</a:t>
                      </a:r>
                      <a:endParaRPr lang="en-ZW" sz="1400" dirty="0"/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369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# of new technologies or management practices in one of the following phases of development as a result of USG assistance: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35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Phase 1</a:t>
                      </a: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under research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Phase 2</a:t>
                      </a: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under field testing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ZA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8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Phase 3</a:t>
                      </a:r>
                      <a:r>
                        <a:rPr lang="en-US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</a:t>
                      </a:r>
                      <a:r>
                        <a:rPr lang="en-US" sz="14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made available for transfer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ZA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379" marR="37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5537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9"/>
          <a:stretch/>
        </p:blipFill>
        <p:spPr>
          <a:xfrm>
            <a:off x="0" y="457200"/>
            <a:ext cx="9144000" cy="6248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1" y="-26641"/>
            <a:ext cx="9220201" cy="1017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0" y="53340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7738" y="2590800"/>
            <a:ext cx="6477000" cy="685800"/>
          </a:xfrm>
          <a:solidFill>
            <a:schemeClr val="bg1">
              <a:alpha val="61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  <a:softEdge rad="31750"/>
          </a:effectLst>
        </p:spPr>
        <p:txBody>
          <a:bodyPr>
            <a:noAutofit/>
          </a:bodyPr>
          <a:lstStyle/>
          <a:p>
            <a:pPr>
              <a:defRPr/>
            </a:pPr>
            <a:r>
              <a:rPr lang="en-US" sz="40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Thank you for your attention!</a:t>
            </a:r>
            <a:endParaRPr lang="en-US" sz="4000" dirty="0">
              <a:solidFill>
                <a:srgbClr val="80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24" y="5562600"/>
            <a:ext cx="3063076" cy="87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539020"/>
            <a:ext cx="1371600" cy="115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Users\Walter\Documents\RESEARCH PROJECTS\SIMLEZA\SIMLEZA 2013.14\Presentations\AFRICA RISING 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838" y="5426805"/>
            <a:ext cx="1295400" cy="135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426805"/>
            <a:ext cx="1792557" cy="134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59" y="37730"/>
            <a:ext cx="3807041" cy="845591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495800" y="72781"/>
          <a:ext cx="1656944" cy="836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CorelDRAW" r:id="rId10" imgW="2478740" imgH="1250856" progId="CorelDraw.Graphic.15">
                  <p:embed/>
                </p:oleObj>
              </mc:Choice>
              <mc:Fallback>
                <p:oleObj name="CorelDRAW" r:id="rId10" imgW="2478740" imgH="1250856" progId="CorelDraw.Graphic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95800" y="72781"/>
                        <a:ext cx="1656944" cy="836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97551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81100" y="1371600"/>
            <a:ext cx="6629400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SIMLEZA-Africa RISING Objectives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103778"/>
            <a:ext cx="5715000" cy="864000"/>
          </a:xfrm>
          <a:prstGeom prst="roundRect">
            <a:avLst/>
          </a:prstGeom>
          <a:solidFill>
            <a:srgbClr val="C6DEF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Facilitate </a:t>
            </a:r>
            <a:r>
              <a:rPr lang="en-US" alt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adoption and adaptation </a:t>
            </a:r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sustainable </a:t>
            </a:r>
            <a:r>
              <a:rPr lang="en-GB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agronomic practices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4047243"/>
            <a:ext cx="5715000" cy="864000"/>
          </a:xfrm>
          <a:prstGeom prst="roundRect">
            <a:avLst/>
          </a:prstGeom>
          <a:solidFill>
            <a:srgbClr val="C6DEF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spcBef>
                <a:spcPct val="30000"/>
              </a:spcBef>
            </a:pPr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Improve dietary </a:t>
            </a:r>
            <a:r>
              <a:rPr lang="en-US" alt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diversification through </a:t>
            </a:r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increased soybean utilization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4982067"/>
            <a:ext cx="5715000" cy="864000"/>
          </a:xfrm>
          <a:prstGeom prst="roundRect">
            <a:avLst/>
          </a:prstGeom>
          <a:solidFill>
            <a:srgbClr val="C6DEF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spcBef>
                <a:spcPct val="30000"/>
              </a:spcBef>
            </a:pPr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alt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ncrease</a:t>
            </a:r>
            <a:r>
              <a:rPr lang="en-GB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GB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</a:t>
            </a:r>
            <a:r>
              <a:rPr lang="en-GB" alt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maize and legume </a:t>
            </a:r>
            <a:r>
              <a:rPr lang="en-GB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varieties available to farmers</a:t>
            </a:r>
            <a:endParaRPr lang="en-GB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57200" y="5917800"/>
            <a:ext cx="5715000" cy="864000"/>
          </a:xfrm>
          <a:prstGeom prst="roundRect">
            <a:avLst/>
          </a:prstGeom>
          <a:solidFill>
            <a:srgbClr val="C6DEF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spcBef>
                <a:spcPct val="30000"/>
              </a:spcBef>
            </a:pPr>
            <a:r>
              <a:rPr lang="en-GB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Enhance </a:t>
            </a:r>
            <a:r>
              <a:rPr lang="en-GB" alt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capacity of national partners.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2163578"/>
            <a:ext cx="5715000" cy="864000"/>
          </a:xfrm>
          <a:prstGeom prst="roundRect">
            <a:avLst/>
          </a:prstGeom>
          <a:solidFill>
            <a:srgbClr val="C6DEF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spcBef>
                <a:spcPct val="30000"/>
              </a:spcBef>
            </a:pPr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Enhance </a:t>
            </a:r>
            <a:r>
              <a:rPr lang="en-US" alt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targeting and </a:t>
            </a:r>
            <a:r>
              <a:rPr lang="en-US" alt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delivery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8" r="4678"/>
          <a:stretch/>
        </p:blipFill>
        <p:spPr>
          <a:xfrm>
            <a:off x="6553200" y="2209800"/>
            <a:ext cx="2438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64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r.Arega\Pictures\Zambia map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01" y="2362200"/>
            <a:ext cx="5754299" cy="419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1371600"/>
            <a:ext cx="90678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SIMLEZA-Africa RISING Intervention sites</a:t>
            </a:r>
          </a:p>
        </p:txBody>
      </p:sp>
    </p:spTree>
    <p:extLst>
      <p:ext uri="{BB962C8B-B14F-4D97-AF65-F5344CB8AC3E}">
        <p14:creationId xmlns:p14="http://schemas.microsoft.com/office/powerpoint/2010/main" val="2139686243"/>
      </p:ext>
    </p:ext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685800"/>
          </a:xfrm>
          <a:solidFill>
            <a:schemeClr val="bg1">
              <a:alpha val="62000"/>
            </a:schemeClr>
          </a:solidFill>
        </p:spPr>
        <p:txBody>
          <a:bodyPr/>
          <a:lstStyle/>
          <a:p>
            <a:pPr algn="ctr"/>
            <a:r>
              <a:rPr lang="en-GB" sz="4400" dirty="0" smtClean="0">
                <a:solidFill>
                  <a:srgbClr val="800000"/>
                </a:solidFill>
                <a:latin typeface="Calibri" panose="020F0502020204030204" pitchFamily="34" charset="0"/>
              </a:rPr>
              <a:t>Highlights and Achievements   </a:t>
            </a:r>
            <a:endParaRPr lang="en-GB" sz="4400" dirty="0">
              <a:solidFill>
                <a:srgbClr val="8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1004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8617397"/>
              </p:ext>
            </p:extLst>
          </p:nvPr>
        </p:nvGraphicFramePr>
        <p:xfrm>
          <a:off x="152400" y="11430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096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Arial" pitchFamily="34" charset="0"/>
              </a:rPr>
              <a:t>Average maize grain yield (kg/ha) on CA fields  in 7 target communities of Eastern Zambia in 2014/2015</a:t>
            </a:r>
          </a:p>
        </p:txBody>
      </p:sp>
    </p:spTree>
    <p:extLst>
      <p:ext uri="{BB962C8B-B14F-4D97-AF65-F5344CB8AC3E}">
        <p14:creationId xmlns:p14="http://schemas.microsoft.com/office/powerpoint/2010/main" val="7700243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1" y="1143000"/>
            <a:ext cx="8889969" cy="526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/>
          <p:cNvSpPr txBox="1">
            <a:spLocks/>
          </p:cNvSpPr>
          <p:nvPr/>
        </p:nvSpPr>
        <p:spPr bwMode="auto">
          <a:xfrm>
            <a:off x="100690" y="152400"/>
            <a:ext cx="892200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3200" dirty="0">
                <a:solidFill>
                  <a:srgbClr val="A50021"/>
                </a:solidFill>
                <a:latin typeface="Calibri" panose="020F0502020204030204" pitchFamily="34" charset="0"/>
              </a:rPr>
              <a:t>Cumulative Distributions of Soybean Yields </a:t>
            </a:r>
            <a:endParaRPr lang="en-US" sz="3200" dirty="0" smtClean="0">
              <a:solidFill>
                <a:srgbClr val="A50021"/>
              </a:solidFill>
              <a:latin typeface="Calibri" panose="020F0502020204030204" pitchFamily="34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A50021"/>
                </a:solidFill>
                <a:latin typeface="Calibri" panose="020F0502020204030204" pitchFamily="34" charset="0"/>
              </a:rPr>
              <a:t>(</a:t>
            </a:r>
            <a:r>
              <a:rPr lang="en-US" sz="3200" dirty="0">
                <a:solidFill>
                  <a:srgbClr val="A50021"/>
                </a:solidFill>
                <a:latin typeface="Calibri" panose="020F0502020204030204" pitchFamily="34" charset="0"/>
              </a:rPr>
              <a:t>2012-2015</a:t>
            </a:r>
            <a:r>
              <a:rPr lang="en-US" sz="3200" dirty="0" smtClean="0">
                <a:solidFill>
                  <a:srgbClr val="A50021"/>
                </a:solidFill>
                <a:latin typeface="Calibri" panose="020F0502020204030204" pitchFamily="34" charset="0"/>
              </a:rPr>
              <a:t>)</a:t>
            </a:r>
            <a:endParaRPr lang="en-US" sz="3200" kern="0" dirty="0" smtClean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5705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152400" y="1247048"/>
          <a:ext cx="9144000" cy="538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val 3"/>
          <p:cNvSpPr/>
          <p:nvPr/>
        </p:nvSpPr>
        <p:spPr>
          <a:xfrm>
            <a:off x="5715000" y="1066800"/>
            <a:ext cx="1108658" cy="14152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914400" y="152400"/>
            <a:ext cx="754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kern="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Benefit Cost Ratio (Maize-Soybean Rotation)</a:t>
            </a:r>
          </a:p>
        </p:txBody>
      </p:sp>
    </p:spTree>
    <p:extLst>
      <p:ext uri="{BB962C8B-B14F-4D97-AF65-F5344CB8AC3E}">
        <p14:creationId xmlns:p14="http://schemas.microsoft.com/office/powerpoint/2010/main" val="41007797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3" t="15556" r="4167"/>
          <a:stretch/>
        </p:blipFill>
        <p:spPr>
          <a:xfrm>
            <a:off x="6492808" y="228600"/>
            <a:ext cx="2634916" cy="5562600"/>
          </a:xfrm>
          <a:prstGeom prst="rect">
            <a:avLst/>
          </a:prstGeom>
        </p:spPr>
      </p:pic>
      <p:graphicFrame>
        <p:nvGraphicFramePr>
          <p:cNvPr id="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296252"/>
              </p:ext>
            </p:extLst>
          </p:nvPr>
        </p:nvGraphicFramePr>
        <p:xfrm>
          <a:off x="76200" y="792945"/>
          <a:ext cx="5791201" cy="316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946"/>
                <a:gridCol w="1470928"/>
                <a:gridCol w="1359915"/>
                <a:gridCol w="1341412"/>
              </a:tblGrid>
              <a:tr h="609600"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Maize varieties</a:t>
                      </a:r>
                    </a:p>
                  </a:txBody>
                  <a:tcPr marL="7620" marR="7620" marT="7620" marB="0" anchor="ctr"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Year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7620" marR="7620" marT="7620" marB="0" anchor="ctr"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QPM/Normal</a:t>
                      </a:r>
                    </a:p>
                  </a:txBody>
                  <a:tcPr marL="7620" marR="7620" marT="7620" marB="0" anchor="ctr"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Key Partners</a:t>
                      </a:r>
                    </a:p>
                  </a:txBody>
                  <a:tcPr marL="7620" marR="7620" marT="7620" marB="0" anchor="ctr">
                    <a:solidFill>
                      <a:srgbClr val="336699"/>
                    </a:solidFill>
                  </a:tcPr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CZH132002Q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2015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QPM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ZARI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CZH132017Q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QPM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ZARI</a:t>
                      </a:r>
                    </a:p>
                  </a:txBody>
                  <a:tcPr marL="7620" marR="7620" marT="7620" marB="0" anchor="ctr"/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 2301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2015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Advanta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ADV2302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Advanta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GV655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Advanta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GV637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Advanta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GV613 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Advanta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GV628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Unity Seeds</a:t>
                      </a:r>
                    </a:p>
                  </a:txBody>
                  <a:tcPr marL="7620" marR="7620" marT="7620" marB="0" anchor="ctr"/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GV635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2013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Steward Globe</a:t>
                      </a: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</a:tr>
              <a:tr h="2560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GV638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2013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Normal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Steward Globe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4885" y="51047"/>
            <a:ext cx="5983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800000"/>
                </a:solidFill>
                <a:latin typeface="Calibri" panose="020F0502020204030204" pitchFamily="34" charset="0"/>
              </a:rPr>
              <a:t>Release of drought-tolerant maize germplasm</a:t>
            </a:r>
            <a:endParaRPr lang="en-GB" sz="2400" b="1" dirty="0">
              <a:solidFill>
                <a:srgbClr val="8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406576" y="4191000"/>
          <a:ext cx="2982685" cy="2581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742"/>
                <a:gridCol w="1338943"/>
              </a:tblGrid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Legume Varieties</a:t>
                      </a:r>
                    </a:p>
                  </a:txBody>
                  <a:tcPr marL="7620" marR="7620" marT="7620" marB="0" anchor="ctr"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Legume</a:t>
                      </a:r>
                    </a:p>
                  </a:txBody>
                  <a:tcPr marL="7620" marR="7620" marT="7620" marB="0" anchor="ctr">
                    <a:solidFill>
                      <a:srgbClr val="336699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TGx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1740-2F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Soybean</a:t>
                      </a: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TGx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1947-1F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Soybean</a:t>
                      </a:r>
                    </a:p>
                  </a:txBody>
                  <a:tcPr marL="7620" marR="7620" marT="7620" marB="0" anchor="ctr"/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TGx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1904-6F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Soybean</a:t>
                      </a: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TGx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1937-1F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Soybean</a:t>
                      </a:r>
                    </a:p>
                  </a:txBody>
                  <a:tcPr marL="7620" marR="7620" marT="7620" marB="0" anchor="ctr"/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Mwaiwathu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alimi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Pigeonpea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Mthawa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Pigeonpea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ICEAP 0557 </a:t>
                      </a: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Pigeonpea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C6DEFC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94980" y="5105400"/>
            <a:ext cx="2378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800000"/>
                </a:solidFill>
                <a:latin typeface="Calibri" panose="020F0502020204030204" pitchFamily="34" charset="0"/>
              </a:rPr>
              <a:t>Legume varieties submitted for release</a:t>
            </a:r>
            <a:endParaRPr lang="en-GB" sz="2400" b="1" dirty="0">
              <a:solidFill>
                <a:srgbClr val="800000"/>
              </a:solidFill>
              <a:latin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96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4"/>
          <a:stretch/>
        </p:blipFill>
        <p:spPr>
          <a:xfrm>
            <a:off x="0" y="-1"/>
            <a:ext cx="9134254" cy="68827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71600" y="2514601"/>
            <a:ext cx="7239000" cy="3108799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988961" y="3299687"/>
            <a:ext cx="685023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b="1" dirty="0" smtClean="0">
                <a:latin typeface="Calibri" panose="020F0502020204030204" pitchFamily="34" charset="0"/>
              </a:rPr>
              <a:t>Short term training </a:t>
            </a:r>
            <a:endParaRPr lang="en-US" sz="2800" b="1" dirty="0">
              <a:latin typeface="Calibri" panose="020F0502020204030204" pitchFamily="34" charset="0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b="1" dirty="0" smtClean="0">
                <a:latin typeface="Calibri" panose="020F0502020204030204" pitchFamily="34" charset="0"/>
              </a:rPr>
              <a:t>Long-term training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b="1" dirty="0" smtClean="0">
                <a:latin typeface="Calibri" panose="020F0502020204030204" pitchFamily="34" charset="0"/>
              </a:rPr>
              <a:t>Number </a:t>
            </a:r>
            <a:r>
              <a:rPr lang="en-GB" sz="2800" b="1" dirty="0" smtClean="0">
                <a:latin typeface="Calibri" panose="020F0502020204030204" pitchFamily="34" charset="0"/>
              </a:rPr>
              <a:t>of farmers who have applied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b="1" dirty="0" smtClean="0">
                <a:latin typeface="Calibri" panose="020F0502020204030204" pitchFamily="34" charset="0"/>
              </a:rPr>
              <a:t>Technologies </a:t>
            </a:r>
            <a:r>
              <a:rPr lang="en-GB" sz="2800" b="1" dirty="0" smtClean="0">
                <a:latin typeface="Calibri" panose="020F0502020204030204" pitchFamily="34" charset="0"/>
              </a:rPr>
              <a:t>made available for transfer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988962" y="2613887"/>
            <a:ext cx="6774038" cy="6858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kern="0" dirty="0" smtClean="0">
                <a:solidFill>
                  <a:srgbClr val="800000"/>
                </a:solidFill>
              </a:rPr>
              <a:t>Achievements under SIMLEZA-AR</a:t>
            </a:r>
            <a:endParaRPr lang="en-GB" kern="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6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12233</TotalTime>
  <Words>662</Words>
  <Application>Microsoft Office PowerPoint</Application>
  <PresentationFormat>On-screen Show (4:3)</PresentationFormat>
  <Paragraphs>242</Paragraphs>
  <Slides>17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ＭＳ Ｐゴシック</vt:lpstr>
      <vt:lpstr>ＭＳ Ｐゴシック</vt:lpstr>
      <vt:lpstr>Arial</vt:lpstr>
      <vt:lpstr>Calibri</vt:lpstr>
      <vt:lpstr>Calibri Light</vt:lpstr>
      <vt:lpstr>Cambria</vt:lpstr>
      <vt:lpstr>Gill Sans</vt:lpstr>
      <vt:lpstr>Lucida Sans</vt:lpstr>
      <vt:lpstr>Times New Roman</vt:lpstr>
      <vt:lpstr>Wingdings</vt:lpstr>
      <vt:lpstr>1_Custom Design</vt:lpstr>
      <vt:lpstr>Custom Design</vt:lpstr>
      <vt:lpstr>AfricaRISING_presentation_template_Global</vt:lpstr>
      <vt:lpstr>1_AfricaRISING_presentation_template_Global</vt:lpstr>
      <vt:lpstr>CorelDRAW</vt:lpstr>
      <vt:lpstr>PowerPoint Presentation</vt:lpstr>
      <vt:lpstr>SIMLEZA-Africa RISING Objectives</vt:lpstr>
      <vt:lpstr>SIMLEZA-Africa RISING Intervention sites</vt:lpstr>
      <vt:lpstr>Highlights and Achievements   </vt:lpstr>
      <vt:lpstr>Average maize grain yield (kg/ha) on CA fields  in 7 target communities of Eastern Zambia in 2014/2015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“Mother and Baby Trial” approach?</vt:lpstr>
      <vt:lpstr>PowerPoint Presentation</vt:lpstr>
      <vt:lpstr>Immediately scalable technologies identified under SIMLEZA-AR.…</vt:lpstr>
      <vt:lpstr>PowerPoint Presentation</vt:lpstr>
      <vt:lpstr>Project Performance Indicators Summary </vt:lpstr>
      <vt:lpstr>Thank you for your attention!</vt:lpstr>
    </vt:vector>
  </TitlesOfParts>
  <Company>CIMMYT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Drought Tolerant Maize for Africa Project</dc:title>
  <dc:creator>Mwangi</dc:creator>
  <cp:lastModifiedBy>Peter Setimela</cp:lastModifiedBy>
  <cp:revision>265</cp:revision>
  <dcterms:created xsi:type="dcterms:W3CDTF">2008-01-14T08:23:30Z</dcterms:created>
  <dcterms:modified xsi:type="dcterms:W3CDTF">2016-07-01T04:43:19Z</dcterms:modified>
</cp:coreProperties>
</file>